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4"/>
  </p:notesMasterIdLst>
  <p:handoutMasterIdLst>
    <p:handoutMasterId r:id="rId15"/>
  </p:handoutMasterIdLst>
  <p:sldIdLst>
    <p:sldId id="446" r:id="rId5"/>
    <p:sldId id="770" r:id="rId6"/>
    <p:sldId id="5572" r:id="rId7"/>
    <p:sldId id="5565" r:id="rId8"/>
    <p:sldId id="5568" r:id="rId9"/>
    <p:sldId id="449" r:id="rId10"/>
    <p:sldId id="769" r:id="rId11"/>
    <p:sldId id="5567" r:id="rId12"/>
    <p:sldId id="265" r:id="rId13"/>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3"/>
    <p:restoredTop sz="94722"/>
  </p:normalViewPr>
  <p:slideViewPr>
    <p:cSldViewPr snapToGrid="0">
      <p:cViewPr varScale="1">
        <p:scale>
          <a:sx n="110" d="100"/>
          <a:sy n="110" d="100"/>
        </p:scale>
        <p:origin x="176" y="1488"/>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4/21/22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4/21/22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err="1"/>
              <a:t>Stien</a:t>
            </a:r>
            <a:r>
              <a:rPr lang="en-US" sz="1200" dirty="0"/>
              <a:t> </a:t>
            </a:r>
            <a:r>
              <a:rPr lang="en-US" sz="1200" dirty="0" err="1"/>
              <a:t>Vanderhallen</a:t>
            </a:r>
            <a:r>
              <a:rPr lang="en-US" sz="1200" dirty="0"/>
              <a:t>, </a:t>
            </a:r>
            <a:r>
              <a:rPr lang="en-US" sz="1200" dirty="0" err="1"/>
              <a:t>Roaa</a:t>
            </a:r>
            <a:r>
              <a:rPr lang="en-US" sz="1200" dirty="0"/>
              <a:t> </a:t>
            </a:r>
            <a:r>
              <a:rPr lang="en-US" sz="1200" dirty="0" err="1"/>
              <a:t>Alkhalaf</a:t>
            </a:r>
            <a:endParaRPr lang="en-US" sz="1200" dirty="0"/>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March 2022</a:t>
            </a:r>
          </a:p>
        </p:txBody>
      </p:sp>
      <p:sp>
        <p:nvSpPr>
          <p:cNvPr id="6" name="Title 5"/>
          <p:cNvSpPr>
            <a:spLocks noGrp="1"/>
          </p:cNvSpPr>
          <p:nvPr>
            <p:ph type="ctrTitle"/>
          </p:nvPr>
        </p:nvSpPr>
        <p:spPr>
          <a:xfrm>
            <a:off x="335244" y="1407310"/>
            <a:ext cx="8340152" cy="644730"/>
          </a:xfrm>
        </p:spPr>
        <p:txBody>
          <a:bodyPr/>
          <a:lstStyle/>
          <a:p>
            <a:r>
              <a:rPr lang="en-US" dirty="0" err="1"/>
              <a:t>Cybervision</a:t>
            </a:r>
            <a:r>
              <a:rPr lang="en-US" dirty="0"/>
              <a:t> Absent Traffic Detector</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2264520"/>
            <a:ext cx="8777917" cy="1768509"/>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 Global Enterprise/Global Public Sector/Global Commercial and Small </a:t>
            </a:r>
          </a:p>
          <a:p>
            <a:r>
              <a:rPr lang="en-US" sz="1100" dirty="0"/>
              <a:t>Industries : Cities and Communities/Education/Financial Services/Government/Health Care/Manufacturing/Oil and Gas/Retail/Transportation/Utilities</a:t>
            </a:r>
          </a:p>
          <a:p>
            <a:r>
              <a:rPr lang="en-US" sz="1100" dirty="0" err="1"/>
              <a:t>LoB</a:t>
            </a:r>
            <a:r>
              <a:rPr lang="en-US" sz="1100" dirty="0"/>
              <a:t> : Safe and Security/Operations Automation/Operation Analytics</a:t>
            </a:r>
          </a:p>
          <a:p>
            <a:r>
              <a:rPr lang="en-US" sz="1100" dirty="0"/>
              <a:t>Architectural Plays : Enterprise/Security</a:t>
            </a:r>
          </a:p>
          <a:p>
            <a:r>
              <a:rPr lang="en-US" sz="1100" dirty="0"/>
              <a:t>Sales Plays : Enable Secure Access/Breach Defense/Modernize the Workforce Experience for Enterprise/Enable Secure Access for Enterprise/Other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sky, outdoor, mountain&#10;&#10;Description automatically generated">
            <a:extLst>
              <a:ext uri="{FF2B5EF4-FFF2-40B4-BE49-F238E27FC236}">
                <a16:creationId xmlns:a16="http://schemas.microsoft.com/office/drawing/2014/main" id="{4703F92B-6B3A-224A-A3CE-473FBB9B6513}"/>
              </a:ext>
            </a:extLst>
          </p:cNvPr>
          <p:cNvPicPr>
            <a:picLocks noChangeAspect="1"/>
          </p:cNvPicPr>
          <p:nvPr/>
        </p:nvPicPr>
        <p:blipFill>
          <a:blip r:embed="rId3"/>
          <a:stretch>
            <a:fillRect/>
          </a:stretch>
        </p:blipFill>
        <p:spPr>
          <a:xfrm>
            <a:off x="-1" y="-1"/>
            <a:ext cx="9340381" cy="7472305"/>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0532" y="4179919"/>
            <a:ext cx="336342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Automation</a:t>
            </a:r>
            <a:r>
              <a:rPr lang="es-ES_tradnl" sz="2400" b="1" kern="0" dirty="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7104396" y="213819"/>
            <a:ext cx="1311578"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a:solidFill>
                  <a:srgbClr val="FFFFFF"/>
                </a:solidFill>
                <a:latin typeface="+mj-lt"/>
              </a:rPr>
              <a:t>Security</a:t>
            </a: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Cybervision</a:t>
            </a:r>
            <a:r>
              <a:rPr lang="en-US" sz="2700" kern="0" dirty="0">
                <a:solidFill>
                  <a:srgbClr val="FFFFFF"/>
                </a:solidFill>
                <a:latin typeface="CiscoSansTT" panose="020B0503020201020303" pitchFamily="34" charset="0"/>
                <a:cs typeface="CiscoSansTT" panose="020B0503020201020303" pitchFamily="34" charset="0"/>
              </a:rPr>
              <a:t> Absent Traffic Detector</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The customer uses Cisco </a:t>
            </a:r>
            <a:r>
              <a:rPr lang="en-US" sz="1100" dirty="0" err="1">
                <a:solidFill>
                  <a:schemeClr val="bg2"/>
                </a:solidFill>
                <a:latin typeface="+mn-lt"/>
              </a:rPr>
              <a:t>Cybervision</a:t>
            </a:r>
            <a:r>
              <a:rPr lang="en-US" sz="1100" dirty="0">
                <a:solidFill>
                  <a:schemeClr val="bg2"/>
                </a:solidFill>
                <a:latin typeface="+mn-lt"/>
              </a:rPr>
              <a:t> to secure their OT environment. However, they face operational challenges due to not reacting in a timely fashion to a subset of security threats.</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Cisco </a:t>
            </a:r>
            <a:r>
              <a:rPr lang="en-US" sz="1100" dirty="0" err="1">
                <a:solidFill>
                  <a:schemeClr val="bg2"/>
                </a:solidFill>
                <a:latin typeface="+mn-lt"/>
              </a:rPr>
              <a:t>Cybervision</a:t>
            </a:r>
            <a:r>
              <a:rPr lang="en-US" sz="1100" dirty="0">
                <a:solidFill>
                  <a:schemeClr val="bg2"/>
                </a:solidFill>
                <a:latin typeface="+mn-lt"/>
              </a:rPr>
              <a:t> does not flag traffic as anomalous when it was seen previously, but does not occur anymore. </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600164"/>
          </a:xfrm>
          <a:prstGeom prst="rect">
            <a:avLst/>
          </a:prstGeom>
          <a:noFill/>
        </p:spPr>
        <p:txBody>
          <a:bodyPr wrap="square" rtlCol="0">
            <a:spAutoFit/>
          </a:bodyPr>
          <a:lstStyle/>
          <a:p>
            <a:r>
              <a:rPr lang="en-US" sz="1100" dirty="0">
                <a:solidFill>
                  <a:schemeClr val="bg2"/>
                </a:solidFill>
                <a:latin typeface="+mn-lt"/>
              </a:rPr>
              <a:t>The solution fetches traffic flow information from Cisco </a:t>
            </a:r>
            <a:r>
              <a:rPr lang="en-US" sz="1100" dirty="0" err="1">
                <a:solidFill>
                  <a:schemeClr val="bg2"/>
                </a:solidFill>
                <a:latin typeface="+mn-lt"/>
              </a:rPr>
              <a:t>Cybervision</a:t>
            </a:r>
            <a:r>
              <a:rPr lang="en-US" sz="1100" dirty="0">
                <a:solidFill>
                  <a:schemeClr val="bg2"/>
                </a:solidFill>
                <a:latin typeface="+mn-lt"/>
              </a:rPr>
              <a:t>, and marks traffic as anomalous when it was previously seen, but not anymore. The user can customize which traffic is flagged, based on how long ago it was last seen by </a:t>
            </a:r>
            <a:r>
              <a:rPr lang="en-US" sz="1100" dirty="0" err="1">
                <a:solidFill>
                  <a:schemeClr val="bg2"/>
                </a:solidFill>
                <a:latin typeface="+mn-lt"/>
              </a:rPr>
              <a:t>Cybervision</a:t>
            </a:r>
            <a:r>
              <a:rPr lang="en-US" sz="1100" dirty="0">
                <a:solidFill>
                  <a:schemeClr val="bg2"/>
                </a:solidFill>
                <a:latin typeface="+mn-lt"/>
              </a:rPr>
              <a:t>.</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261610"/>
          </a:xfrm>
          <a:prstGeom prst="rect">
            <a:avLst/>
          </a:prstGeom>
          <a:noFill/>
        </p:spPr>
        <p:txBody>
          <a:bodyPr wrap="square" rtlCol="0">
            <a:spAutoFit/>
          </a:bodyPr>
          <a:lstStyle/>
          <a:p>
            <a:r>
              <a:rPr lang="en-US" sz="1100" dirty="0">
                <a:solidFill>
                  <a:schemeClr val="bg2"/>
                </a:solidFill>
                <a:latin typeface="+mn-lt"/>
              </a:rPr>
              <a:t>The customer can relieve operational challenges due to being better informed of the security threats in their OT infrastructure. </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6" name="Picture 2" descr="CiscoLive">
            <a:extLst>
              <a:ext uri="{FF2B5EF4-FFF2-40B4-BE49-F238E27FC236}">
                <a16:creationId xmlns:a16="http://schemas.microsoft.com/office/drawing/2014/main" id="{8483323F-5747-5644-9E47-CABCE5CDD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914" y="113157"/>
            <a:ext cx="654307" cy="65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Cybervision</a:t>
            </a:r>
            <a:r>
              <a:rPr lang="en-US" sz="2700" kern="0" dirty="0">
                <a:solidFill>
                  <a:srgbClr val="FFFFFF"/>
                </a:solidFill>
                <a:latin typeface="CiscoSansTT" panose="020B0503020201020303" pitchFamily="34" charset="0"/>
                <a:cs typeface="CiscoSansTT" panose="020B0503020201020303" pitchFamily="34" charset="0"/>
              </a:rPr>
              <a:t> Absent Traffic Detector</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ED3E13B-CDF3-E642-8A54-8BB2993D2D6E}"/>
              </a:ext>
            </a:extLst>
          </p:cNvPr>
          <p:cNvPicPr>
            <a:picLocks noChangeAspect="1"/>
          </p:cNvPicPr>
          <p:nvPr/>
        </p:nvPicPr>
        <p:blipFill>
          <a:blip r:embed="rId4"/>
          <a:stretch>
            <a:fillRect/>
          </a:stretch>
        </p:blipFill>
        <p:spPr>
          <a:xfrm>
            <a:off x="5379582" y="1675651"/>
            <a:ext cx="3176589" cy="179219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FE6D8388-F58F-2140-B989-D15565219BE4}"/>
              </a:ext>
            </a:extLst>
          </p:cNvPr>
          <p:cNvPicPr>
            <a:picLocks noChangeAspect="1"/>
          </p:cNvPicPr>
          <p:nvPr/>
        </p:nvPicPr>
        <p:blipFill>
          <a:blip r:embed="rId5"/>
          <a:stretch>
            <a:fillRect/>
          </a:stretch>
        </p:blipFill>
        <p:spPr>
          <a:xfrm>
            <a:off x="367428" y="1683623"/>
            <a:ext cx="3176589" cy="1776253"/>
          </a:xfrm>
          <a:prstGeom prst="rect">
            <a:avLst/>
          </a:prstGeom>
        </p:spPr>
      </p:pic>
      <p:cxnSp>
        <p:nvCxnSpPr>
          <p:cNvPr id="7" name="Straight Arrow Connector 6">
            <a:extLst>
              <a:ext uri="{FF2B5EF4-FFF2-40B4-BE49-F238E27FC236}">
                <a16:creationId xmlns:a16="http://schemas.microsoft.com/office/drawing/2014/main" id="{19CB7BB6-88DB-3E42-9442-A20542FE10E8}"/>
              </a:ext>
            </a:extLst>
          </p:cNvPr>
          <p:cNvCxnSpPr>
            <a:stCxn id="5" idx="3"/>
            <a:endCxn id="3" idx="1"/>
          </p:cNvCxnSpPr>
          <p:nvPr/>
        </p:nvCxnSpPr>
        <p:spPr>
          <a:xfrm>
            <a:off x="3544017" y="2571750"/>
            <a:ext cx="18355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737627-039C-534B-B81A-36DA192714F7}"/>
              </a:ext>
            </a:extLst>
          </p:cNvPr>
          <p:cNvSpPr txBox="1"/>
          <p:nvPr/>
        </p:nvSpPr>
        <p:spPr>
          <a:xfrm>
            <a:off x="367428" y="3545632"/>
            <a:ext cx="3176588" cy="923330"/>
          </a:xfrm>
          <a:prstGeom prst="rect">
            <a:avLst/>
          </a:prstGeom>
          <a:noFill/>
        </p:spPr>
        <p:txBody>
          <a:bodyPr wrap="square" rtlCol="0">
            <a:spAutoFit/>
          </a:bodyPr>
          <a:lstStyle/>
          <a:p>
            <a:pPr algn="ctr"/>
            <a:r>
              <a:rPr lang="en-BE" dirty="0">
                <a:latin typeface="+mn-lt"/>
              </a:rPr>
              <a:t>(1) The user filters results per source, destination, protocol, date and flow tags</a:t>
            </a:r>
          </a:p>
        </p:txBody>
      </p:sp>
      <p:sp>
        <p:nvSpPr>
          <p:cNvPr id="38" name="TextBox 37">
            <a:extLst>
              <a:ext uri="{FF2B5EF4-FFF2-40B4-BE49-F238E27FC236}">
                <a16:creationId xmlns:a16="http://schemas.microsoft.com/office/drawing/2014/main" id="{C84610D1-DB96-4348-8110-0D64C368BF38}"/>
              </a:ext>
            </a:extLst>
          </p:cNvPr>
          <p:cNvSpPr txBox="1"/>
          <p:nvPr/>
        </p:nvSpPr>
        <p:spPr>
          <a:xfrm>
            <a:off x="5253469" y="3546230"/>
            <a:ext cx="3650035" cy="923330"/>
          </a:xfrm>
          <a:prstGeom prst="rect">
            <a:avLst/>
          </a:prstGeom>
          <a:noFill/>
        </p:spPr>
        <p:txBody>
          <a:bodyPr wrap="square" rtlCol="0">
            <a:spAutoFit/>
          </a:bodyPr>
          <a:lstStyle/>
          <a:p>
            <a:pPr algn="ctr"/>
            <a:r>
              <a:rPr lang="en-BE" dirty="0">
                <a:latin typeface="+mn-lt"/>
              </a:rPr>
              <a:t>(2) The tool shows corresponding traffic flows, flagged if anomalous </a:t>
            </a:r>
          </a:p>
        </p:txBody>
      </p:sp>
    </p:spTree>
    <p:extLst>
      <p:ext uri="{BB962C8B-B14F-4D97-AF65-F5344CB8AC3E}">
        <p14:creationId xmlns:p14="http://schemas.microsoft.com/office/powerpoint/2010/main" val="399518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400" fontAlgn="auto">
              <a:spcBef>
                <a:spcPts val="0"/>
              </a:spcBef>
              <a:spcAft>
                <a:spcPts val="0"/>
              </a:spcAft>
              <a:defRPr/>
            </a:pPr>
            <a:r>
              <a:rPr lang="en-US" sz="2700" kern="0" dirty="0" err="1">
                <a:solidFill>
                  <a:srgbClr val="FFFFFF"/>
                </a:solidFill>
                <a:latin typeface="CiscoSansTT" panose="020B0503020201020303" pitchFamily="34" charset="0"/>
                <a:cs typeface="CiscoSansTT" panose="020B0503020201020303" pitchFamily="34" charset="0"/>
              </a:rPr>
              <a:t>Cybervision</a:t>
            </a:r>
            <a:r>
              <a:rPr lang="en-US" sz="2700" kern="0" dirty="0">
                <a:solidFill>
                  <a:srgbClr val="FFFFFF"/>
                </a:solidFill>
                <a:latin typeface="CiscoSansTT" panose="020B0503020201020303" pitchFamily="34" charset="0"/>
                <a:cs typeface="CiscoSansTT" panose="020B0503020201020303" pitchFamily="34" charset="0"/>
              </a:rPr>
              <a:t> Absent Traffic Detector</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b="1" dirty="0">
                <a:solidFill>
                  <a:schemeClr val="bg1"/>
                </a:solidFill>
              </a:rPr>
              <a:t>Haribo </a:t>
            </a:r>
            <a:r>
              <a:rPr lang="en-US" sz="1100" dirty="0">
                <a:solidFill>
                  <a:schemeClr val="bg1"/>
                </a:solidFill>
              </a:rPr>
              <a:t>is a large customer in Germany. They currently use Cisco </a:t>
            </a:r>
            <a:r>
              <a:rPr lang="en-US" sz="1100" dirty="0" err="1">
                <a:solidFill>
                  <a:schemeClr val="bg1"/>
                </a:solidFill>
              </a:rPr>
              <a:t>Cybervision</a:t>
            </a:r>
            <a:r>
              <a:rPr lang="en-US" sz="1100" dirty="0">
                <a:solidFill>
                  <a:schemeClr val="bg1"/>
                </a:solidFill>
              </a:rPr>
              <a:t> to secure their OT infrastructure.</a:t>
            </a:r>
            <a:endParaRPr lang="en-US" sz="1100" b="1" dirty="0">
              <a:solidFill>
                <a:schemeClr val="bg1"/>
              </a:solidFill>
            </a:endParaRPr>
          </a:p>
          <a:p>
            <a:r>
              <a:rPr lang="en-US" sz="1800" b="1" i="1" dirty="0">
                <a:solidFill>
                  <a:schemeClr val="bg1"/>
                </a:solidFill>
              </a:rPr>
              <a:t>What is the story?  What was the business challenge?</a:t>
            </a:r>
          </a:p>
          <a:p>
            <a:pPr marL="0" indent="0">
              <a:buNone/>
            </a:pPr>
            <a:r>
              <a:rPr lang="en-US" sz="1200" dirty="0" err="1">
                <a:solidFill>
                  <a:schemeClr val="bg1"/>
                </a:solidFill>
              </a:rPr>
              <a:t>Cybervision</a:t>
            </a:r>
            <a:r>
              <a:rPr lang="en-US" sz="1200" dirty="0">
                <a:solidFill>
                  <a:schemeClr val="bg1"/>
                </a:solidFill>
              </a:rPr>
              <a:t> does not show traffic as being anomalous when it was seen previously, but not anymore. This poses operational challenges to Haribo, since they are not able to detect components in their networks going down. </a:t>
            </a:r>
          </a:p>
          <a:p>
            <a:r>
              <a:rPr lang="en-US" sz="1800" b="1" i="1" dirty="0">
                <a:solidFill>
                  <a:schemeClr val="bg1"/>
                </a:solidFill>
              </a:rPr>
              <a:t>What the PoV accomplished? </a:t>
            </a:r>
          </a:p>
          <a:p>
            <a:pPr marL="0" indent="0">
              <a:buNone/>
            </a:pPr>
            <a:r>
              <a:rPr lang="en-US" sz="1200" dirty="0">
                <a:solidFill>
                  <a:schemeClr val="bg1"/>
                </a:solidFill>
              </a:rPr>
              <a:t>The PoV uses </a:t>
            </a:r>
            <a:r>
              <a:rPr lang="en-US" sz="1200" dirty="0" err="1">
                <a:solidFill>
                  <a:schemeClr val="bg1"/>
                </a:solidFill>
              </a:rPr>
              <a:t>Cybervision</a:t>
            </a:r>
            <a:r>
              <a:rPr lang="en-US" sz="1200" dirty="0">
                <a:solidFill>
                  <a:schemeClr val="bg1"/>
                </a:solidFill>
              </a:rPr>
              <a:t> APIs to gather a list of traffic flows seen over a certain period of time, and then gathers the traffic that went absent since a certain amount of time (specified by the PoV user).</a:t>
            </a:r>
            <a:endParaRPr lang="en-US" sz="1200" b="1" dirty="0"/>
          </a:p>
          <a:p>
            <a:r>
              <a:rPr lang="en-US" sz="1800" b="1" i="1" dirty="0">
                <a:solidFill>
                  <a:schemeClr val="bg1"/>
                </a:solidFill>
              </a:rPr>
              <a:t>What are the benefits to the customer?</a:t>
            </a:r>
          </a:p>
          <a:p>
            <a:pPr marL="0" indent="0">
              <a:buNone/>
            </a:pPr>
            <a:r>
              <a:rPr lang="en-US" sz="1200" dirty="0">
                <a:solidFill>
                  <a:schemeClr val="bg1"/>
                </a:solidFill>
              </a:rPr>
              <a:t>The customer can now overcome their operational challenges faced by </a:t>
            </a:r>
            <a:r>
              <a:rPr lang="en-US" sz="1200" dirty="0" err="1">
                <a:solidFill>
                  <a:schemeClr val="bg1"/>
                </a:solidFill>
              </a:rPr>
              <a:t>Cybervision’s</a:t>
            </a:r>
            <a:r>
              <a:rPr lang="en-US" sz="1200" dirty="0">
                <a:solidFill>
                  <a:schemeClr val="bg1"/>
                </a:solidFill>
              </a:rPr>
              <a:t> limitations. They are now more likely to stick with the product as well as its benefits. </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Graphic 2" descr="Woman outline">
            <a:extLst>
              <a:ext uri="{FF2B5EF4-FFF2-40B4-BE49-F238E27FC236}">
                <a16:creationId xmlns:a16="http://schemas.microsoft.com/office/drawing/2014/main" id="{9B42E431-996A-E841-8B70-6C7E4B8ECD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1" y="1828035"/>
            <a:ext cx="1335974" cy="1335974"/>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70683ACE-FBB9-0A40-959F-64E17E3B8DCA}"/>
              </a:ext>
            </a:extLst>
          </p:cNvPr>
          <p:cNvPicPr>
            <a:picLocks noChangeAspect="1"/>
          </p:cNvPicPr>
          <p:nvPr/>
        </p:nvPicPr>
        <p:blipFill>
          <a:blip r:embed="rId6"/>
          <a:stretch>
            <a:fillRect/>
          </a:stretch>
        </p:blipFill>
        <p:spPr>
          <a:xfrm>
            <a:off x="3317921" y="1828035"/>
            <a:ext cx="2389209" cy="1335974"/>
          </a:xfrm>
          <a:prstGeom prst="rect">
            <a:avLst/>
          </a:prstGeom>
        </p:spPr>
      </p:pic>
      <p:pic>
        <p:nvPicPr>
          <p:cNvPr id="10" name="Picture 2" descr="CiscoLive">
            <a:extLst>
              <a:ext uri="{FF2B5EF4-FFF2-40B4-BE49-F238E27FC236}">
                <a16:creationId xmlns:a16="http://schemas.microsoft.com/office/drawing/2014/main" id="{20FF506C-1493-7F4E-9412-46951E65B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0157" y="1944283"/>
            <a:ext cx="1103475" cy="11034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DB8E95E-2942-E648-B1DC-95CEE939B163}"/>
              </a:ext>
            </a:extLst>
          </p:cNvPr>
          <p:cNvCxnSpPr>
            <a:cxnSpLocks/>
          </p:cNvCxnSpPr>
          <p:nvPr/>
        </p:nvCxnSpPr>
        <p:spPr>
          <a:xfrm>
            <a:off x="1132105" y="2310494"/>
            <a:ext cx="207423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21223A-B321-D749-8F64-351DE4FB4CFD}"/>
              </a:ext>
            </a:extLst>
          </p:cNvPr>
          <p:cNvSpPr txBox="1"/>
          <p:nvPr/>
        </p:nvSpPr>
        <p:spPr>
          <a:xfrm>
            <a:off x="637616" y="1226070"/>
            <a:ext cx="3176588" cy="830997"/>
          </a:xfrm>
          <a:prstGeom prst="rect">
            <a:avLst/>
          </a:prstGeom>
          <a:noFill/>
        </p:spPr>
        <p:txBody>
          <a:bodyPr wrap="square" rtlCol="0">
            <a:spAutoFit/>
          </a:bodyPr>
          <a:lstStyle/>
          <a:p>
            <a:pPr algn="ctr"/>
            <a:r>
              <a:rPr lang="en-BE" sz="1600" dirty="0">
                <a:latin typeface="+mn-lt"/>
              </a:rPr>
              <a:t>(1) The user filters results per source, destination, protocol, date and flow tags</a:t>
            </a:r>
          </a:p>
        </p:txBody>
      </p:sp>
      <p:cxnSp>
        <p:nvCxnSpPr>
          <p:cNvPr id="14" name="Straight Arrow Connector 13">
            <a:extLst>
              <a:ext uri="{FF2B5EF4-FFF2-40B4-BE49-F238E27FC236}">
                <a16:creationId xmlns:a16="http://schemas.microsoft.com/office/drawing/2014/main" id="{8E23388C-F311-3F47-968A-45196C929872}"/>
              </a:ext>
            </a:extLst>
          </p:cNvPr>
          <p:cNvCxnSpPr>
            <a:cxnSpLocks/>
          </p:cNvCxnSpPr>
          <p:nvPr/>
        </p:nvCxnSpPr>
        <p:spPr>
          <a:xfrm>
            <a:off x="5910108" y="2496020"/>
            <a:ext cx="1406186" cy="0"/>
          </a:xfrm>
          <a:prstGeom prst="straightConnector1">
            <a:avLst/>
          </a:prstGeom>
          <a:ln w="571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6D0830-4989-A34E-98D0-D5B769E37C83}"/>
              </a:ext>
            </a:extLst>
          </p:cNvPr>
          <p:cNvSpPr txBox="1"/>
          <p:nvPr/>
        </p:nvSpPr>
        <p:spPr>
          <a:xfrm>
            <a:off x="5034654" y="1227345"/>
            <a:ext cx="3352783" cy="584775"/>
          </a:xfrm>
          <a:prstGeom prst="rect">
            <a:avLst/>
          </a:prstGeom>
          <a:noFill/>
        </p:spPr>
        <p:txBody>
          <a:bodyPr wrap="square" rtlCol="0">
            <a:spAutoFit/>
          </a:bodyPr>
          <a:lstStyle/>
          <a:p>
            <a:pPr algn="ctr"/>
            <a:r>
              <a:rPr lang="en-BE" sz="1600" dirty="0">
                <a:latin typeface="+mn-lt"/>
              </a:rPr>
              <a:t>(2) Tool communicates with Cybervision to gather traffic flows</a:t>
            </a:r>
          </a:p>
        </p:txBody>
      </p:sp>
      <p:sp>
        <p:nvSpPr>
          <p:cNvPr id="17" name="TextBox 16">
            <a:extLst>
              <a:ext uri="{FF2B5EF4-FFF2-40B4-BE49-F238E27FC236}">
                <a16:creationId xmlns:a16="http://schemas.microsoft.com/office/drawing/2014/main" id="{071575AD-3351-7845-82D8-A9D3ECD75A3E}"/>
              </a:ext>
            </a:extLst>
          </p:cNvPr>
          <p:cNvSpPr txBox="1"/>
          <p:nvPr/>
        </p:nvSpPr>
        <p:spPr>
          <a:xfrm>
            <a:off x="2983706" y="3339614"/>
            <a:ext cx="3176588" cy="830997"/>
          </a:xfrm>
          <a:prstGeom prst="rect">
            <a:avLst/>
          </a:prstGeom>
          <a:noFill/>
        </p:spPr>
        <p:txBody>
          <a:bodyPr wrap="square" rtlCol="0">
            <a:spAutoFit/>
          </a:bodyPr>
          <a:lstStyle/>
          <a:p>
            <a:pPr algn="ctr"/>
            <a:r>
              <a:rPr lang="en-BE" sz="1600" dirty="0">
                <a:latin typeface="+mn-lt"/>
              </a:rPr>
              <a:t>(3) Tool filters flows based on user flows, and marks absent traffic</a:t>
            </a:r>
          </a:p>
        </p:txBody>
      </p:sp>
      <p:cxnSp>
        <p:nvCxnSpPr>
          <p:cNvPr id="18" name="Straight Arrow Connector 17">
            <a:extLst>
              <a:ext uri="{FF2B5EF4-FFF2-40B4-BE49-F238E27FC236}">
                <a16:creationId xmlns:a16="http://schemas.microsoft.com/office/drawing/2014/main" id="{3F3FF6B2-AB3A-C14F-839E-475FB6D553D8}"/>
              </a:ext>
            </a:extLst>
          </p:cNvPr>
          <p:cNvCxnSpPr>
            <a:cxnSpLocks/>
          </p:cNvCxnSpPr>
          <p:nvPr/>
        </p:nvCxnSpPr>
        <p:spPr>
          <a:xfrm flipH="1">
            <a:off x="1132105" y="2831029"/>
            <a:ext cx="207423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41E837-509D-2B4F-8C5C-6967D6337B24}"/>
              </a:ext>
            </a:extLst>
          </p:cNvPr>
          <p:cNvSpPr txBox="1"/>
          <p:nvPr/>
        </p:nvSpPr>
        <p:spPr>
          <a:xfrm>
            <a:off x="1040710" y="3339614"/>
            <a:ext cx="2074233" cy="584775"/>
          </a:xfrm>
          <a:prstGeom prst="rect">
            <a:avLst/>
          </a:prstGeom>
          <a:noFill/>
        </p:spPr>
        <p:txBody>
          <a:bodyPr wrap="square" rtlCol="0">
            <a:spAutoFit/>
          </a:bodyPr>
          <a:lstStyle/>
          <a:p>
            <a:pPr algn="ctr"/>
            <a:r>
              <a:rPr lang="en-BE" sz="1600" dirty="0">
                <a:latin typeface="+mn-lt"/>
              </a:rPr>
              <a:t>(4) User consults results</a:t>
            </a:r>
          </a:p>
        </p:txBody>
      </p:sp>
      <p:sp>
        <p:nvSpPr>
          <p:cNvPr id="15" name="Rectangle 14">
            <a:extLst>
              <a:ext uri="{FF2B5EF4-FFF2-40B4-BE49-F238E27FC236}">
                <a16:creationId xmlns:a16="http://schemas.microsoft.com/office/drawing/2014/main" id="{B444899E-2BE8-0240-9AA1-D04537AB30DA}"/>
              </a:ext>
            </a:extLst>
          </p:cNvPr>
          <p:cNvSpPr/>
          <p:nvPr/>
        </p:nvSpPr>
        <p:spPr>
          <a:xfrm>
            <a:off x="450042" y="4356324"/>
            <a:ext cx="7749821" cy="307777"/>
          </a:xfrm>
          <a:prstGeom prst="rect">
            <a:avLst/>
          </a:prstGeom>
        </p:spPr>
        <p:txBody>
          <a:bodyPr wrap="square">
            <a:spAutoFit/>
          </a:bodyPr>
          <a:lstStyle/>
          <a:p>
            <a:pPr algn="ctr"/>
            <a:r>
              <a:rPr lang="en-US" sz="1400" dirty="0">
                <a:solidFill>
                  <a:schemeClr val="bg1"/>
                </a:solidFill>
                <a:latin typeface="+mn-lt"/>
              </a:rPr>
              <a:t>https://</a:t>
            </a:r>
            <a:r>
              <a:rPr lang="en-US" sz="1400" dirty="0" err="1">
                <a:solidFill>
                  <a:schemeClr val="bg1"/>
                </a:solidFill>
                <a:latin typeface="+mn-lt"/>
              </a:rPr>
              <a:t>www.github.com</a:t>
            </a:r>
            <a:r>
              <a:rPr lang="en-US" sz="1400" dirty="0">
                <a:solidFill>
                  <a:schemeClr val="bg1"/>
                </a:solidFill>
                <a:latin typeface="+mn-lt"/>
              </a:rPr>
              <a:t>/</a:t>
            </a:r>
            <a:r>
              <a:rPr lang="en-US" sz="1400" dirty="0" err="1">
                <a:solidFill>
                  <a:schemeClr val="bg1"/>
                </a:solidFill>
                <a:latin typeface="+mn-lt"/>
              </a:rPr>
              <a:t>gve-sw</a:t>
            </a:r>
            <a:r>
              <a:rPr lang="en-US" sz="1400" dirty="0">
                <a:solidFill>
                  <a:schemeClr val="bg1"/>
                </a:solidFill>
                <a:latin typeface="+mn-lt"/>
              </a:rPr>
              <a:t>/</a:t>
            </a:r>
            <a:r>
              <a:rPr lang="en-US" sz="1400" dirty="0" err="1">
                <a:solidFill>
                  <a:schemeClr val="bg1"/>
                </a:solidFill>
                <a:latin typeface="+mn-lt"/>
              </a:rPr>
              <a:t>gve_devnet_cybervision_absent_traffic_detection</a:t>
            </a:r>
            <a:endParaRPr lang="en-US" sz="1400" dirty="0">
              <a:solidFill>
                <a:schemeClr val="bg1"/>
              </a:solidFill>
              <a:latin typeface="+mn-lt"/>
            </a:endParaRPr>
          </a:p>
        </p:txBody>
      </p:sp>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35BA8-DBC4-BA43-AAF8-BAECE9F83A66}"/>
              </a:ext>
            </a:extLst>
          </p:cNvPr>
          <p:cNvSpPr/>
          <p:nvPr/>
        </p:nvSpPr>
        <p:spPr>
          <a:xfrm>
            <a:off x="0" y="4392652"/>
            <a:ext cx="7749821" cy="523220"/>
          </a:xfrm>
          <a:prstGeom prst="rect">
            <a:avLst/>
          </a:prstGeom>
        </p:spPr>
        <p:txBody>
          <a:bodyPr wrap="square">
            <a:spAutoFit/>
          </a:bodyPr>
          <a:lstStyle/>
          <a:p>
            <a:pPr algn="ctr"/>
            <a:r>
              <a:rPr lang="en-US" sz="1400" dirty="0">
                <a:solidFill>
                  <a:schemeClr val="bg1"/>
                </a:solidFill>
              </a:rPr>
              <a:t>https://</a:t>
            </a:r>
            <a:r>
              <a:rPr lang="en-US" sz="1400" dirty="0" err="1">
                <a:solidFill>
                  <a:schemeClr val="bg1"/>
                </a:solidFill>
              </a:rPr>
              <a:t>www.github.com</a:t>
            </a:r>
            <a:r>
              <a:rPr lang="en-US" sz="1400" dirty="0">
                <a:solidFill>
                  <a:schemeClr val="bg1"/>
                </a:solidFill>
              </a:rPr>
              <a:t>/</a:t>
            </a:r>
            <a:r>
              <a:rPr lang="en-US" sz="1400" dirty="0" err="1">
                <a:solidFill>
                  <a:schemeClr val="bg1"/>
                </a:solidFill>
              </a:rPr>
              <a:t>gve-sw</a:t>
            </a:r>
            <a:r>
              <a:rPr lang="en-US" sz="1400" dirty="0">
                <a:solidFill>
                  <a:schemeClr val="bg1"/>
                </a:solidFill>
              </a:rPr>
              <a:t>/</a:t>
            </a:r>
            <a:r>
              <a:rPr lang="en-US" sz="1400" dirty="0" err="1">
                <a:solidFill>
                  <a:schemeClr val="bg1"/>
                </a:solidFill>
              </a:rPr>
              <a:t>gve_devnet_cybervision_absent_traffic_detection</a:t>
            </a:r>
            <a:r>
              <a:rPr lang="en-US" sz="1400" dirty="0">
                <a:solidFill>
                  <a:schemeClr val="bg1"/>
                </a:solidFill>
              </a:rPr>
              <a:t>/</a:t>
            </a:r>
            <a:r>
              <a:rPr lang="en-US" sz="1400" dirty="0" err="1">
                <a:solidFill>
                  <a:schemeClr val="bg1"/>
                </a:solidFill>
              </a:rPr>
              <a:t>internaldocs</a:t>
            </a:r>
            <a:r>
              <a:rPr lang="en-US" sz="1400" dirty="0">
                <a:solidFill>
                  <a:schemeClr val="bg1"/>
                </a:solidFill>
              </a:rPr>
              <a:t>/</a:t>
            </a:r>
            <a:r>
              <a:rPr lang="en-US" sz="1400" dirty="0" err="1">
                <a:solidFill>
                  <a:schemeClr val="bg1"/>
                </a:solidFill>
              </a:rPr>
              <a:t>video.mov</a:t>
            </a:r>
            <a:endParaRPr lang="en-US" sz="1400" dirty="0">
              <a:solidFill>
                <a:schemeClr val="bg1"/>
              </a:solidFill>
            </a:endParaRPr>
          </a:p>
        </p:txBody>
      </p:sp>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2" name="video" descr="video">
            <a:hlinkClick r:id="" action="ppaction://media"/>
            <a:extLst>
              <a:ext uri="{FF2B5EF4-FFF2-40B4-BE49-F238E27FC236}">
                <a16:creationId xmlns:a16="http://schemas.microsoft.com/office/drawing/2014/main" id="{ACA405D5-95CB-0F49-A3F8-5D4E3F6985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73063" y="953033"/>
            <a:ext cx="5997874" cy="3373805"/>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0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355482"/>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a:solidFill>
                  <a:schemeClr val="bg1"/>
                </a:solidFill>
              </a:rPr>
              <a:t>Python, Flask, </a:t>
            </a:r>
            <a:r>
              <a:rPr lang="en-US" dirty="0" err="1">
                <a:solidFill>
                  <a:schemeClr val="bg1"/>
                </a:solidFill>
              </a:rPr>
              <a:t>Cybervision</a:t>
            </a:r>
            <a:r>
              <a:rPr lang="en-US" dirty="0">
                <a:solidFill>
                  <a:schemeClr val="bg1"/>
                </a:solidFill>
              </a:rPr>
              <a:t>, </a:t>
            </a:r>
            <a:r>
              <a:rPr lang="en-US" dirty="0" err="1">
                <a:solidFill>
                  <a:schemeClr val="bg1"/>
                </a:solidFill>
              </a:rPr>
              <a:t>Cybervision</a:t>
            </a:r>
            <a:r>
              <a:rPr lang="en-US" dirty="0">
                <a:solidFill>
                  <a:schemeClr val="bg1"/>
                </a:solidFill>
              </a:rPr>
              <a:t> REST API</a:t>
            </a: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8" name="Rectangle 7">
            <a:extLst>
              <a:ext uri="{FF2B5EF4-FFF2-40B4-BE49-F238E27FC236}">
                <a16:creationId xmlns:a16="http://schemas.microsoft.com/office/drawing/2014/main" id="{6F5F27A6-6E3A-0146-9A28-7F8BE0442706}"/>
              </a:ext>
            </a:extLst>
          </p:cNvPr>
          <p:cNvSpPr/>
          <p:nvPr/>
        </p:nvSpPr>
        <p:spPr>
          <a:xfrm>
            <a:off x="567160" y="4036004"/>
            <a:ext cx="7749821" cy="738664"/>
          </a:xfrm>
          <a:prstGeom prst="rect">
            <a:avLst/>
          </a:prstGeom>
        </p:spPr>
        <p:txBody>
          <a:bodyPr wrap="square">
            <a:spAutoFit/>
          </a:bodyPr>
          <a:lstStyle/>
          <a:p>
            <a:pPr algn="ctr"/>
            <a:r>
              <a:rPr lang="en-US" sz="1400" dirty="0">
                <a:solidFill>
                  <a:schemeClr val="bg1"/>
                </a:solidFill>
              </a:rPr>
              <a:t>https://</a:t>
            </a:r>
            <a:r>
              <a:rPr lang="en-US" sz="1400" dirty="0" err="1">
                <a:solidFill>
                  <a:schemeClr val="bg1"/>
                </a:solidFill>
              </a:rPr>
              <a:t>www.github.com</a:t>
            </a:r>
            <a:r>
              <a:rPr lang="en-US" sz="1400" dirty="0">
                <a:solidFill>
                  <a:schemeClr val="bg1"/>
                </a:solidFill>
              </a:rPr>
              <a:t>/</a:t>
            </a:r>
            <a:r>
              <a:rPr lang="en-US" sz="1400" dirty="0" err="1">
                <a:solidFill>
                  <a:schemeClr val="bg1"/>
                </a:solidFill>
              </a:rPr>
              <a:t>gve-sw</a:t>
            </a:r>
            <a:r>
              <a:rPr lang="en-US" sz="1400" dirty="0">
                <a:solidFill>
                  <a:schemeClr val="bg1"/>
                </a:solidFill>
              </a:rPr>
              <a:t>/</a:t>
            </a:r>
            <a:r>
              <a:rPr lang="en-US" sz="1400" dirty="0" err="1">
                <a:solidFill>
                  <a:schemeClr val="bg1"/>
                </a:solidFill>
              </a:rPr>
              <a:t>gve_devnet_cybervision_absent_traffic_detection</a:t>
            </a:r>
            <a:r>
              <a:rPr lang="en-US" sz="1400" dirty="0">
                <a:solidFill>
                  <a:schemeClr val="bg1"/>
                </a:solidFill>
              </a:rPr>
              <a:t>/</a:t>
            </a:r>
            <a:r>
              <a:rPr lang="en-US" sz="1400" dirty="0" err="1">
                <a:solidFill>
                  <a:schemeClr val="bg1"/>
                </a:solidFill>
              </a:rPr>
              <a:t>internaldocs</a:t>
            </a:r>
            <a:r>
              <a:rPr lang="en-US" sz="1400" dirty="0">
                <a:solidFill>
                  <a:schemeClr val="bg1"/>
                </a:solidFill>
              </a:rPr>
              <a:t>/</a:t>
            </a:r>
            <a:r>
              <a:rPr lang="en-US" sz="1400" dirty="0" err="1">
                <a:solidFill>
                  <a:schemeClr val="bg1"/>
                </a:solidFill>
              </a:rPr>
              <a:t>GVE_Devnet_Cybervision_Absent_Traffic_Detector.pptx</a:t>
            </a:r>
            <a:endParaRPr lang="en-US" sz="1400" dirty="0">
              <a:solidFill>
                <a:schemeClr val="bg1"/>
              </a:solidFill>
            </a:endParaRPr>
          </a:p>
        </p:txBody>
      </p:sp>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07A531-BAE9-408B-9F03-D932114F809A}">
  <ds:schemaRefs>
    <ds:schemaRef ds:uri="http://schemas.microsoft.com/sharepoint/v3/contenttype/forms"/>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38</TotalTime>
  <Words>1290</Words>
  <Application>Microsoft Macintosh PowerPoint</Application>
  <PresentationFormat>On-screen Show (16:9)</PresentationFormat>
  <Paragraphs>136</Paragraphs>
  <Slides>9</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Cybervision Absent Traffic Detector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Stien Vanderhallen (stienvan)</cp:lastModifiedBy>
  <cp:revision>14</cp:revision>
  <cp:lastPrinted>2016-04-29T20:31:14Z</cp:lastPrinted>
  <dcterms:created xsi:type="dcterms:W3CDTF">2019-06-10T07:47:01Z</dcterms:created>
  <dcterms:modified xsi:type="dcterms:W3CDTF">2022-04-21T09:05:17Z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